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81" r:id="rId12"/>
    <p:sldId id="286" r:id="rId13"/>
    <p:sldId id="308" r:id="rId14"/>
    <p:sldId id="287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0" y="-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4CA48-97C3-411A-A2E4-9B02AE9AB156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3E4A0-A8FE-48F7-9B3B-AB769D4361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821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Затверджено наказом ректора вересень 2017. Представлено усі спеціальності, підрозділи,</a:t>
            </a:r>
            <a:r>
              <a:rPr lang="en-US" dirty="0"/>
              <a:t> </a:t>
            </a:r>
            <a:r>
              <a:rPr lang="uk-UA" dirty="0"/>
              <a:t>спортивно-педагогічні кафедри, </a:t>
            </a:r>
            <a:r>
              <a:rPr lang="uk-UA" dirty="0" err="1"/>
              <a:t>студ</a:t>
            </a:r>
            <a:r>
              <a:rPr lang="uk-UA" dirty="0"/>
              <a:t> самоврядування та представники </a:t>
            </a:r>
            <a:r>
              <a:rPr lang="uk-UA" dirty="0" err="1"/>
              <a:t>керінвих</a:t>
            </a:r>
            <a:r>
              <a:rPr lang="uk-UA" dirty="0"/>
              <a:t> структур – працедавці</a:t>
            </a:r>
            <a:endParaRPr lang="en-US" dirty="0"/>
          </a:p>
          <a:p>
            <a:r>
              <a:rPr lang="uk-UA" dirty="0"/>
              <a:t>Передусім, хотіла б подякувати членам комісії за роботу протягом неповного року. Дисциплінованість </a:t>
            </a:r>
            <a:r>
              <a:rPr lang="uk-UA" dirty="0" err="1"/>
              <a:t>тоьерантне</a:t>
            </a:r>
            <a:r>
              <a:rPr lang="uk-UA" dirty="0"/>
              <a:t> ставлення, Комісія планує працювати в форматі </a:t>
            </a:r>
            <a:r>
              <a:rPr lang="uk-UA" dirty="0" err="1"/>
              <a:t>ьврчої</a:t>
            </a:r>
            <a:r>
              <a:rPr lang="uk-UA" dirty="0"/>
              <a:t> лабораторії, продукувати креативні ідеї щодо вдосконалення навчального процесу у ЛДУФК.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25695-C61D-4C0B-BF0B-3854602BD162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2121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Н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 січня,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ЛДУФК офіційно</a:t>
            </a:r>
            <a:br>
              <a:rPr lang="uk-UA" dirty="0"/>
            </a:b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внесено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Національного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репозитарія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академічних текстів.</a:t>
            </a:r>
            <a:br>
              <a:rPr lang="uk-UA" dirty="0"/>
            </a:b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ЛДУФК вже декілька років є частиною загального фонду бібліотеки з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певною  кількістю електронних  документів, вилучення яких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 будь-яких причин тягне за собою зменшення фонду самої бібліотеки,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    є    небажаним    процесом   для   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університету.Під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час надання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будь-якої звітності в МОН та  проходження ліцензування університетом  я  підтверджую,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  є  електронна  бібліотека  (електронний 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електронний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каталог) і вказую кількість наявних (внесених) документів.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Загалом у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Львівськй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області (за даними Національного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репозитарія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функціонує 4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репозитарія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кількістю електронних документів на першій сходинці -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Львівська політехніка (понад 31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тис.одиниць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зберігання),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другій ми - 22 700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тис.одиниць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далі - Університет безпеки життєдіяльності(понад 4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тис.документів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і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Католицький університет (1,4 тисячі одиниць).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   речі,   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НУФВіСУ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також  має  електронний 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 кількість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документів складає 2086.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НУФВіСУ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наскільки мені відомо з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інсайдерських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джерел, самі викладачі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вносять  свої праці в </a:t>
            </a:r>
            <a:r>
              <a:rPr lang="uk-U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репозитарій</a:t>
            </a: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Можливо тому за 2 роки зібрана така</a:t>
            </a:r>
            <a:br>
              <a:rPr lang="uk-UA" dirty="0"/>
            </a:br>
            <a:r>
              <a:rPr lang="uk-U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невелика кількість. Не кожний викладач має навички роботи з програмою.</a:t>
            </a:r>
            <a:br>
              <a:rPr lang="uk-UA" dirty="0"/>
            </a:br>
            <a:r>
              <a:rPr lang="uk-UA" dirty="0" err="1"/>
              <a:t>ормативна</a:t>
            </a:r>
            <a:r>
              <a:rPr lang="uk-UA" dirty="0"/>
              <a:t> база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25695-C61D-4C0B-BF0B-3854602BD162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223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Приклади інших не технічних проблем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3E4A0-A8FE-48F7-9B3B-AB769D43613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0185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Працювати на випередження, а не наздоганяти. Опитування стосувалося тих рівнів освіти та спеціальностей за якими проходив акредитаційний процес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3E4A0-A8FE-48F7-9B3B-AB769D436130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9005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СДН (</a:t>
            </a:r>
            <a:r>
              <a:rPr lang="uk-U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збільшення розмірів файлів для загрузки, забезпечення проведення відео конференцій, систематична підтримка з боку технічних працівників, можливість перегляду запису проведених лекцій, перехід на електронну форму документообігу в навчальному процесі, формування відомостей за оцінками з он-лайн журналів, швидкий пошук робіт студентів, поданих на оцінювання, зробити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 зрозумілим бокове меню).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3E4A0-A8FE-48F7-9B3B-AB769D436130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45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D329A-AD14-44DA-A2A8-FE8FB8856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EF3057-CC65-4228-9735-52B038CD1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F2F03B-2069-4188-9134-C30395820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8463CC-9B7E-4874-8594-C33EE8E5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C09FE-4E39-45CE-8425-2A78FAE0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374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821C2-55FC-4CCF-B39F-A5BF6CE0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540E23-93EA-4B9B-A594-A8B80CF32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8B91E0-EBCF-4F35-A411-CB1BC584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50DB91-AC6F-4262-A653-70A68747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C45871-2EB4-4FD5-AF6A-F820BBFFB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542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40BC46-3083-448F-9478-4A6C8EB71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727328-5F08-462F-A410-59C53627C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E57A4-6207-441E-B05B-2DB9794C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42A42E-F65B-4DAA-9518-722CF900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30475-BE91-46BA-A23E-CBEBF718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771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03B9A-5C0A-4F4F-9C24-C82318B5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1CC46-A2CA-4969-9E8D-9532186E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7FDB7A-A647-4AE6-B5E0-54E53FDC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E81543-35E4-46ED-A36B-8931E2ED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6525A0-CDA3-4D68-87E9-931AF81D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6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A5DA0-FB98-4FF7-839D-00728505F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9F1550-EAC6-4497-8A0F-EDAFCBB57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8E34F4-4CF8-4E74-8C4D-843C52AF8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0C286A-D9B2-4AD0-A325-32272F93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D96D59-4221-4A5D-9D5B-2BB00543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41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F0173-EEA9-48BE-A752-DEA1B162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712B02-F8BA-4663-BA18-FD7FA7646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3915B7-E9C7-4A00-9E43-F94B75D6F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0DDDEE-D1CE-4A02-A4C3-34825561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FFFDFC-5CD1-41DF-ACEA-BD7E4BBA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64FE0F-63B5-4EF6-B8C8-C22911514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67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7CA68-4A86-403C-9AAE-542B48166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91368D-AAA1-4C81-8057-DD5B4BCD4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D3CF4E-9084-4A38-A72A-EF82CAA66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DA495C-4206-4341-AA2E-0D6A9E0D2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269F92-9BB7-4C84-AFBE-798584390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8D802C-E61C-4720-A7DD-3C129B7E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630AA4-2D75-4736-A21E-E9321BA9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4B02F81-16E7-4113-8FE4-2F6EE5FB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065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58CDA-ABEC-48CB-9C7F-70520D9A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F23947-3349-4BD5-972D-E46E5FE5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08E27-81FE-4499-9C1D-B15A4D14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500745-3C9B-4FA9-B8DB-77565252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115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66DDCE-A820-4946-9E74-3DAAF1C0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C28C5B-CBE1-4981-9059-5A270B1B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2A48A5-470C-4D67-B50F-9C772137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01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771B7D-66B4-4099-8592-771AF595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D5295C-56E3-48CB-AEB8-E1B15556E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BC4381-CFE3-47A7-8C79-4A34E4E00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4A558A-9AF5-472B-A308-37A5873A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869427-3D2F-462F-B0B5-83D58571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33D543-2966-4F63-A058-E2B6F63F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44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0E9F0E-BB6D-4DFD-92DC-7A16CCC7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36AD4E-2E75-4484-824B-BE3FA1713B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3B053D-5D30-4AE0-A801-236E64E93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3BB261-A258-4186-9BED-B47D85058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D872A8-A566-4DD0-AC62-5BDE4E74B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3AF9EC-C637-4DED-BE0E-53269BB8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305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46CA2-A280-4BAC-83BD-A59645583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A70993-267C-4712-9CB4-2DED6D00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270C3D-AF50-413C-A0B9-83927B4E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C969-F2C8-4BFD-B682-75E071226321}" type="datetimeFigureOut">
              <a:rPr lang="uk-UA" smtClean="0"/>
              <a:t>21.06.2021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2020-3527-4606-BB4E-32E3D62A0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47135-6F5E-4A7D-A743-C1899B37E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C7DAB-449C-4DD2-B4BE-7FA642619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818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2cuBGnqfFiFa7yd7" TargetMode="External"/><Relationship Id="rId2" Type="http://schemas.openxmlformats.org/officeDocument/2006/relationships/hyperlink" Target="https://forms.gle/3KvW9sQTCTz2VdHG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GZVUuAMibBLrgh4g6" TargetMode="External"/><Relationship Id="rId5" Type="http://schemas.openxmlformats.org/officeDocument/2006/relationships/hyperlink" Target="https://forms.gle/ANFhH6dwJ1o4dsCNA" TargetMode="External"/><Relationship Id="rId4" Type="http://schemas.openxmlformats.org/officeDocument/2006/relationships/hyperlink" Target="https://forms.gle/zmAxESZWG9Sc6Nfc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oDVwXZvTJzYQ86E17" TargetMode="External"/><Relationship Id="rId2" Type="http://schemas.openxmlformats.org/officeDocument/2006/relationships/hyperlink" Target="https://forms.gle/3ivU5sa6ux2oVHkj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zVpDMezfLwuVVnVT8" TargetMode="External"/><Relationship Id="rId5" Type="http://schemas.openxmlformats.org/officeDocument/2006/relationships/hyperlink" Target="https://forms.gle/GPFJLt27taZBzGvEA" TargetMode="External"/><Relationship Id="rId4" Type="http://schemas.openxmlformats.org/officeDocument/2006/relationships/hyperlink" Target="https://forms.gle/EYGBnDV8QJKWpzez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KhtFXm7yuf83YbvA7" TargetMode="External"/><Relationship Id="rId2" Type="http://schemas.openxmlformats.org/officeDocument/2006/relationships/hyperlink" Target="https://forms.gle/cThebkE5cR1ZgCHU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s.gle/S6REdQk4MHJ7Xb88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jndhh9bo8E61bsVy7" TargetMode="External"/><Relationship Id="rId2" Type="http://schemas.openxmlformats.org/officeDocument/2006/relationships/hyperlink" Target="https://forms.gle/TiSXq8i8YR2hfUis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s.gle/rc8KQQreC9bj8gJc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TXVrAz1aHMKTY1mDA" TargetMode="External"/><Relationship Id="rId2" Type="http://schemas.openxmlformats.org/officeDocument/2006/relationships/hyperlink" Target="https://forms.gle/3vUm3RwKoBA5L5dS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s.gle/roV9XWZ27unh13cm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eY8wNig25UeAsCbS9" TargetMode="External"/><Relationship Id="rId2" Type="http://schemas.openxmlformats.org/officeDocument/2006/relationships/hyperlink" Target="https://forms.gle/fxemfumDUEBmfCMN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toTbUdqUiQw9hdC58" TargetMode="External"/><Relationship Id="rId5" Type="http://schemas.openxmlformats.org/officeDocument/2006/relationships/hyperlink" Target="https://forms.gle/RJH4wuEeNX3DkBYR8" TargetMode="External"/><Relationship Id="rId4" Type="http://schemas.openxmlformats.org/officeDocument/2006/relationships/hyperlink" Target="https://forms.gle/JoXZME6ofVuM1skS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Sf7zRHvtokF7mmCA" TargetMode="External"/><Relationship Id="rId2" Type="http://schemas.openxmlformats.org/officeDocument/2006/relationships/hyperlink" Target="https://forms.gle/hJ5UvXpMPY9WCpj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VKwHM5ogAAZZNE339" TargetMode="External"/><Relationship Id="rId5" Type="http://schemas.openxmlformats.org/officeDocument/2006/relationships/hyperlink" Target="https://forms.gle/21mim4s7N5uk5u4u5" TargetMode="External"/><Relationship Id="rId4" Type="http://schemas.openxmlformats.org/officeDocument/2006/relationships/hyperlink" Target="https://forms.gle/xp4ii2cabae6kGyDA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PDUjgRXF6j55VDw68" TargetMode="External"/><Relationship Id="rId2" Type="http://schemas.openxmlformats.org/officeDocument/2006/relationships/hyperlink" Target="https://forms.gle/3z8FmwdVdJrUAhaX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Vc6NcYa9YRZTKHHE9" TargetMode="External"/><Relationship Id="rId5" Type="http://schemas.openxmlformats.org/officeDocument/2006/relationships/hyperlink" Target="https://forms.gle/ZvwQbbrP6ZXXqjCX7" TargetMode="External"/><Relationship Id="rId4" Type="http://schemas.openxmlformats.org/officeDocument/2006/relationships/hyperlink" Target="https://forms.gle/ZH5BK5Y7LvDJKC7z7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C7C3fvumLauUKnkQA" TargetMode="External"/><Relationship Id="rId2" Type="http://schemas.openxmlformats.org/officeDocument/2006/relationships/hyperlink" Target="https://forms.gle/7nwuZ1qKy7ydLWjy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A4ePgfysg9eK7REi9" TargetMode="External"/><Relationship Id="rId5" Type="http://schemas.openxmlformats.org/officeDocument/2006/relationships/hyperlink" Target="https://forms.gle/rw5WoNUVDJyfMgpV9" TargetMode="External"/><Relationship Id="rId4" Type="http://schemas.openxmlformats.org/officeDocument/2006/relationships/hyperlink" Target="https://forms.gle/fpjHipFA6AdpVHVLA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YzZF2YAs3hi66Ns9" TargetMode="External"/><Relationship Id="rId2" Type="http://schemas.openxmlformats.org/officeDocument/2006/relationships/hyperlink" Target="https://forms.gle/rLXa4vhdTwQbkrjV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sdDQ35czwh41kond7" TargetMode="External"/><Relationship Id="rId5" Type="http://schemas.openxmlformats.org/officeDocument/2006/relationships/hyperlink" Target="https://forms.gle/5Up1mzK6XhjybxqF8" TargetMode="External"/><Relationship Id="rId4" Type="http://schemas.openxmlformats.org/officeDocument/2006/relationships/hyperlink" Target="https://forms.gle/W7X9sZnc9x5eMgSL9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C8EAB-3D40-473D-B03D-1B7473F48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875" y="671465"/>
            <a:ext cx="8450393" cy="3090044"/>
          </a:xfrm>
        </p:spPr>
        <p:txBody>
          <a:bodyPr>
            <a:normAutofit fontScale="90000"/>
          </a:bodyPr>
          <a:lstStyle/>
          <a:p>
            <a:br>
              <a:rPr lang="uk-UA" sz="4400" b="1" dirty="0">
                <a:solidFill>
                  <a:schemeClr val="tx1"/>
                </a:solidFill>
              </a:rPr>
            </a:br>
            <a:r>
              <a:rPr lang="uk-UA" sz="4400" b="1" dirty="0">
                <a:solidFill>
                  <a:schemeClr val="tx1"/>
                </a:solidFill>
              </a:rPr>
              <a:t>Діяльність комісії ЛДУФК</a:t>
            </a:r>
            <a:br>
              <a:rPr lang="uk-UA" sz="4400" b="1" dirty="0">
                <a:solidFill>
                  <a:schemeClr val="tx1"/>
                </a:solidFill>
              </a:rPr>
            </a:br>
            <a:r>
              <a:rPr lang="uk-UA" sz="4400" b="1" dirty="0">
                <a:solidFill>
                  <a:schemeClr val="tx1"/>
                </a:solidFill>
              </a:rPr>
              <a:t>ім. Івана </a:t>
            </a:r>
            <a:r>
              <a:rPr lang="uk-UA" sz="4400" b="1" dirty="0" err="1">
                <a:solidFill>
                  <a:schemeClr val="tx1"/>
                </a:solidFill>
              </a:rPr>
              <a:t>Боберського</a:t>
            </a:r>
            <a:r>
              <a:rPr lang="uk-UA" sz="4400" b="1" dirty="0">
                <a:solidFill>
                  <a:schemeClr val="tx1"/>
                </a:solidFill>
              </a:rPr>
              <a:t> </a:t>
            </a:r>
            <a:br>
              <a:rPr lang="uk-UA" sz="4400" b="1" dirty="0">
                <a:solidFill>
                  <a:schemeClr val="tx1"/>
                </a:solidFill>
              </a:rPr>
            </a:br>
            <a:r>
              <a:rPr lang="uk-UA" sz="4400" b="1" dirty="0">
                <a:solidFill>
                  <a:schemeClr val="tx1"/>
                </a:solidFill>
              </a:rPr>
              <a:t>з моніторингу якості освіти </a:t>
            </a:r>
            <a:br>
              <a:rPr lang="uk-UA" sz="4400" b="1" dirty="0">
                <a:solidFill>
                  <a:schemeClr val="tx1"/>
                </a:solidFill>
              </a:rPr>
            </a:br>
            <a:r>
              <a:rPr lang="uk-UA" sz="4400" b="1" dirty="0">
                <a:solidFill>
                  <a:schemeClr val="tx1"/>
                </a:solidFill>
              </a:rPr>
              <a:t>(2020-2021 </a:t>
            </a:r>
            <a:r>
              <a:rPr lang="uk-UA" sz="4400" b="1" dirty="0" err="1">
                <a:solidFill>
                  <a:schemeClr val="tx1"/>
                </a:solidFill>
              </a:rPr>
              <a:t>н.р</a:t>
            </a:r>
            <a:r>
              <a:rPr lang="uk-UA" sz="4400" b="1" dirty="0">
                <a:solidFill>
                  <a:schemeClr val="tx1"/>
                </a:solidFill>
              </a:rPr>
              <a:t>.)</a:t>
            </a:r>
            <a:br>
              <a:rPr lang="uk-UA" sz="4400" b="1" dirty="0">
                <a:solidFill>
                  <a:schemeClr val="tx1"/>
                </a:solidFill>
              </a:rPr>
            </a:br>
            <a:endParaRPr lang="uk-UA" sz="4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4034DF-E7ED-4A2F-AE73-DC9D40827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1009" y="2597727"/>
            <a:ext cx="8534400" cy="3432012"/>
          </a:xfrm>
        </p:spPr>
        <p:txBody>
          <a:bodyPr>
            <a:normAutofit/>
          </a:bodyPr>
          <a:lstStyle/>
          <a:p>
            <a:pPr algn="r"/>
            <a:endParaRPr lang="uk-UA" b="1" dirty="0"/>
          </a:p>
          <a:p>
            <a:pPr algn="r"/>
            <a:r>
              <a:rPr lang="uk-UA" sz="2400" b="1" dirty="0">
                <a:solidFill>
                  <a:schemeClr val="tx1"/>
                </a:solidFill>
              </a:rPr>
              <a:t>22.06.2021</a:t>
            </a:r>
          </a:p>
          <a:p>
            <a:pPr algn="r"/>
            <a:endParaRPr lang="uk-UA" b="1" dirty="0"/>
          </a:p>
          <a:p>
            <a:pPr algn="r"/>
            <a:endParaRPr lang="uk-UA" sz="2400" b="1" dirty="0">
              <a:solidFill>
                <a:schemeClr val="tx1"/>
              </a:solidFill>
            </a:endParaRPr>
          </a:p>
          <a:p>
            <a:pPr algn="r"/>
            <a:endParaRPr lang="uk-UA" b="1" dirty="0"/>
          </a:p>
          <a:p>
            <a:pPr algn="r"/>
            <a:r>
              <a:rPr lang="uk-UA" sz="2400" b="1" dirty="0" err="1">
                <a:solidFill>
                  <a:schemeClr val="tx1"/>
                </a:solidFill>
              </a:rPr>
              <a:t>Передерій</a:t>
            </a:r>
            <a:r>
              <a:rPr lang="uk-UA" sz="2400" b="1" dirty="0">
                <a:solidFill>
                  <a:schemeClr val="tx1"/>
                </a:solidFill>
              </a:rPr>
              <a:t> А.В.</a:t>
            </a:r>
            <a:r>
              <a:rPr lang="uk-UA" b="1" dirty="0">
                <a:solidFill>
                  <a:schemeClr val="tx1"/>
                </a:solidFill>
              </a:rPr>
              <a:t> – </a:t>
            </a:r>
            <a:r>
              <a:rPr lang="uk-UA" sz="1800" b="1" dirty="0">
                <a:solidFill>
                  <a:schemeClr val="tx1"/>
                </a:solidFill>
              </a:rPr>
              <a:t>голова комісії, </a:t>
            </a:r>
          </a:p>
          <a:p>
            <a:pPr algn="r"/>
            <a:r>
              <a:rPr lang="uk-UA" sz="1800" b="1" dirty="0">
                <a:solidFill>
                  <a:schemeClr val="tx1"/>
                </a:solidFill>
              </a:rPr>
              <a:t>проф.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uk-UA" sz="1800" b="1" dirty="0">
                <a:solidFill>
                  <a:schemeClr val="tx1"/>
                </a:solidFill>
              </a:rPr>
              <a:t>кафедри ТС </a:t>
            </a:r>
            <a:r>
              <a:rPr lang="uk-UA" sz="1100" b="1" dirty="0">
                <a:solidFill>
                  <a:schemeClr val="tx1"/>
                </a:solidFill>
              </a:rPr>
              <a:t>та</a:t>
            </a:r>
            <a:r>
              <a:rPr lang="uk-UA" sz="1800" b="1" dirty="0">
                <a:solidFill>
                  <a:schemeClr val="tx1"/>
                </a:solidFill>
              </a:rPr>
              <a:t> ФК</a:t>
            </a:r>
          </a:p>
          <a:p>
            <a:pPr algn="r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709880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5F768-546C-447E-8987-F2CD49D2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C68A66-5B57-4598-AE8B-34ABFFCC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19% від загальної кількості опитаних зазначили, що труднощів в процесі дистанційного навчання в них не виникало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043151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B19B3-E1A3-4110-8C71-86C3A7059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151ED-B89B-48B5-81A2-658DE7D1E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6000" dirty="0"/>
              <a:t>Проведено опитування здобувачів освіти третього (</a:t>
            </a:r>
            <a:r>
              <a:rPr lang="uk-UA" sz="6000" dirty="0" err="1"/>
              <a:t>освітньо</a:t>
            </a:r>
            <a:r>
              <a:rPr lang="uk-UA" sz="6000" dirty="0"/>
              <a:t>-наукового) рівня</a:t>
            </a:r>
          </a:p>
        </p:txBody>
      </p:sp>
    </p:spTree>
    <p:extLst>
      <p:ext uri="{BB962C8B-B14F-4D97-AF65-F5344CB8AC3E}">
        <p14:creationId xmlns:p14="http://schemas.microsoft.com/office/powerpoint/2010/main" val="3632465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9D481-5C8D-4829-80B7-C25E8A7C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419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A4926B-BB63-48F3-9D22-21F3DABA3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30412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5B5F35-770B-4B8C-B855-20B11B785310}"/>
              </a:ext>
            </a:extLst>
          </p:cNvPr>
          <p:cNvSpPr txBox="1"/>
          <p:nvPr/>
        </p:nvSpPr>
        <p:spPr>
          <a:xfrm>
            <a:off x="2473036" y="1204299"/>
            <a:ext cx="862185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sz="5400" dirty="0"/>
              <a:t>Проведено опитування здобувачів освіти усіх рівнів щодо якості освітніх програм (спеціальності 073, 242, 017, 014, 227)</a:t>
            </a:r>
          </a:p>
        </p:txBody>
      </p:sp>
    </p:spTree>
    <p:extLst>
      <p:ext uri="{BB962C8B-B14F-4D97-AF65-F5344CB8AC3E}">
        <p14:creationId xmlns:p14="http://schemas.microsoft.com/office/powerpoint/2010/main" val="389307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16216-0B6F-4FBD-9794-124ABF46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3693A0-0190-40BB-809E-39AF2FF8F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dirty="0"/>
              <a:t>Опитування здобувачів освіти щодо якості викладання дисциплін</a:t>
            </a:r>
          </a:p>
        </p:txBody>
      </p:sp>
    </p:spTree>
    <p:extLst>
      <p:ext uri="{BB962C8B-B14F-4D97-AF65-F5344CB8AC3E}">
        <p14:creationId xmlns:p14="http://schemas.microsoft.com/office/powerpoint/2010/main" val="814324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2B99A-48D9-4B58-A897-D0E7A3AD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014.11 – СЕРЕДНЯ ОСВІТА (ФІЗИЧНА КУЛЬТУРА)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78EC57-66EB-4269-8E8B-1A52DF1D4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11DD0-FB9C-480C-8EDA-DFA7395EDCAF}"/>
              </a:ext>
            </a:extLst>
          </p:cNvPr>
          <p:cNvSpPr txBox="1"/>
          <p:nvPr/>
        </p:nvSpPr>
        <p:spPr>
          <a:xfrm>
            <a:off x="1641765" y="1690688"/>
            <a:ext cx="749963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Філософія, етика та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проетика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(ІІІ курс)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https://forms.gle/3KvW9sQTCTz2VdHG6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ОФК (І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курс)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https://forms.gle/U2cuBGnqfFiFa7yd7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Спортивні споруди і обладнання/ Екологія (ІІІ курс)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ru-RU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https://forms.gle/zmAxESZWG9Sc6Nfc9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основи фізичної рекреації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курс)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ru-RU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https://forms.gle/ANFhH6dwJ1o4dsCNA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Зарубіжні системи освіти / Професійна діяльність фахівця з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ФіР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курс)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ru-RU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https://forms.gle/GZVUuAMibBLrgh4g6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095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034E7-9143-4783-B6E5-AC603C07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017 – ФІЗИЧНА КУЛЬТУРА І СПОРТ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FDA489-0D3A-4E01-A94A-163D7383A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ія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методика спортивних ігор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курс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ru-RU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https://forms.gle/3ivU5sa6ux2oVHkj7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https://forms.gle/oDVwXZvTJzYQ86E17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 і методика атлетизму / Стрілецький спорт (ІІ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https://forms.gle/EYGBnDV8QJKWpzez5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Ділова іноземна мова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https://forms.gle/GPFJLt27taZBzGvEA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Національний спорт / Фітнес технології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https://forms.gle/zVpDMezfLwuVVnVT8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684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1DC53-D953-4959-A447-4BC70F81F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017 – ФІЗИЧНА КУЛЬТУРА РІЗНИХ ГРУП НАСЕЛЕННЯ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E0B9B4-7869-492C-8F7A-CD42BFAA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Філософія, етика та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проетика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https://forms.gle/cThebkE5cR1ZgCHU8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 теорія підготовки спортсменів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https://forms.gle/KhtFXm7yuf83YbvA7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формування культури рухової активності / Основи інноваційних педагогічних технологій у ФВ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https://forms.gle/S6REdQk4MHJ7Xb886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0653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2142F-1575-4F19-A5BC-068145E9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017 – ФІЗКУЛЬТУНО-СПОРТИВНА РЕАБІЛІТАЦІЯ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E400B3-6045-41CF-92C0-A597627F3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Психологія (ІІ курс) : </a:t>
            </a:r>
            <a:r>
              <a:rPr lang="uk-UA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https://forms.gle/TiSXq8i8YR2hfUis5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фізичної реабілітації (ІІ курс) : </a:t>
            </a:r>
            <a:r>
              <a:rPr lang="uk-UA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https://forms.gle/jndhh9bo8E61bsVy7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здорового способу життя / Загальна теорія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’я (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курс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ru-RU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https://forms.gle/rc8KQQreC9bj8gJcA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5315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5A34E9-BDCF-4C2E-8F5B-7E2A027E5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017 – ФІТНЕС І РЕКРЕАЦІЯ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F9FECC-3B7B-4557-8A04-BCC50C464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Біохімія (ІІ курс) : </a:t>
            </a:r>
            <a:r>
              <a:rPr lang="uk-UA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https://forms.gle/3vUm3RwKoBA5L5dS7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Спортивні ігри (ІІ курс) : </a:t>
            </a:r>
            <a:r>
              <a:rPr lang="uk-UA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https://forms.gle/TXVrAz1aHMKTY1mDA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 (І курс) : </a:t>
            </a:r>
            <a:r>
              <a:rPr lang="uk-UA" sz="32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https://forms.gle/roV9XWZ27unh13cm6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74144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D1E29-BA0D-44C2-965A-5B23D6F70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024 – ХОРЕОГРАФІЯ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DC45D-9077-4BF7-8A64-2552A1A38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81D416-D2B1-42E9-B03F-1E057553A56F}"/>
              </a:ext>
            </a:extLst>
          </p:cNvPr>
          <p:cNvSpPr txBox="1"/>
          <p:nvPr/>
        </p:nvSpPr>
        <p:spPr>
          <a:xfrm>
            <a:off x="1371599" y="1720840"/>
            <a:ext cx="888422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 і методика гімнастики і акробатики (І курс)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https://forms.gle/fxemfumDUEBmfCMN7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 і методика викладання історико-побутового танцю (ІІ курс) :</a:t>
            </a:r>
            <a:r>
              <a:rPr lang="uk-UA" sz="24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://forms.gle/eY8wNig25UeAsCbS9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Хореографія в спорті (І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https://forms.gle/JoXZME6ofVuM1skS9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Мистецтво балетмейстера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https://forms.gle/RJH4wuEeNX3DkBYR8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напрямки танцювального мистецтва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</a:t>
            </a:r>
          </a:p>
          <a:p>
            <a:pPr algn="just"/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https://forms.gle/toTbUdqUiQw9hdC58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4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21289-C794-4837-A48A-758154AD5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905" y="327993"/>
            <a:ext cx="8997286" cy="193118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chemeClr val="tx1"/>
                </a:solidFill>
              </a:rPr>
              <a:t>Склад комісії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1EFE01-EB70-4FFD-8A7B-7535F508F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23" y="327993"/>
            <a:ext cx="11151703" cy="6306487"/>
          </a:xfrm>
        </p:spPr>
        <p:txBody>
          <a:bodyPr>
            <a:noAutofit/>
          </a:bodyPr>
          <a:lstStyle/>
          <a:p>
            <a:pPr marL="36000" indent="457200" fontAlgn="base">
              <a:spcBef>
                <a:spcPts val="0"/>
              </a:spcBef>
            </a:pPr>
            <a:r>
              <a:rPr lang="uk-UA" sz="1800" b="1" dirty="0" err="1"/>
              <a:t>Передерій</a:t>
            </a:r>
            <a:r>
              <a:rPr lang="uk-UA" sz="1800" b="1" dirty="0"/>
              <a:t> А. В. – голова комісії, </a:t>
            </a:r>
            <a:r>
              <a:rPr lang="uk-UA" sz="1800" b="1" dirty="0" err="1"/>
              <a:t>д.фіз.вих</a:t>
            </a:r>
            <a:r>
              <a:rPr lang="uk-UA" sz="1800" b="1" dirty="0"/>
              <a:t>., професор кафедри теорії спорту та фізичної культури</a:t>
            </a:r>
            <a:r>
              <a:rPr lang="ru-RU" sz="1800" b="1" dirty="0"/>
              <a:t> </a:t>
            </a:r>
            <a:endParaRPr lang="uk-UA" sz="1800" b="1" dirty="0"/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Мельник В. О. – заступник голови комісії,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спортивних та рекреаційних ігор 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Римар О. В. (014.11 Середня освіта) –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теорії і методики фізичної культури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 err="1"/>
              <a:t>Гузій</a:t>
            </a:r>
            <a:r>
              <a:rPr lang="uk-UA" sz="1800" b="1" dirty="0"/>
              <a:t> О. В. (017 Фізична культура і спорт (фізкультурно-спортивна реабілітація) –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спортивної медицини, </a:t>
            </a:r>
            <a:r>
              <a:rPr lang="uk-UA" sz="1800" b="1" dirty="0" err="1"/>
              <a:t>здоров</a:t>
            </a:r>
            <a:r>
              <a:rPr lang="ru-RU" sz="1800" b="1" dirty="0"/>
              <a:t>’</a:t>
            </a:r>
            <a:r>
              <a:rPr lang="uk-UA" sz="1800" b="1" dirty="0"/>
              <a:t>я людини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Задорожна О. Р. (017 Фізична культура і спорт ) –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теорії спорту та фізичної культури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Пугач Н. В. (024 Хореографія) –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хореографії та мистецтвознавства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 err="1"/>
              <a:t>Павленчик</a:t>
            </a:r>
            <a:r>
              <a:rPr lang="uk-UA" sz="1800" b="1" dirty="0"/>
              <a:t> А. О. (073 Менеджмент, 241 </a:t>
            </a:r>
            <a:r>
              <a:rPr lang="uk-UA" sz="1800" b="1" dirty="0" err="1"/>
              <a:t>Готельно</a:t>
            </a:r>
            <a:r>
              <a:rPr lang="uk-UA" sz="1800" b="1" dirty="0"/>
              <a:t>-ресторанна справа) – </a:t>
            </a:r>
            <a:r>
              <a:rPr lang="uk-UA" sz="1800" b="1" dirty="0" err="1"/>
              <a:t>к.екон.н</a:t>
            </a:r>
            <a:r>
              <a:rPr lang="uk-UA" sz="1800" b="1" dirty="0"/>
              <a:t>., доцент кафедри </a:t>
            </a:r>
            <a:r>
              <a:rPr lang="uk-UA" sz="1800" b="1" dirty="0" err="1"/>
              <a:t>кафедри</a:t>
            </a:r>
            <a:r>
              <a:rPr lang="uk-UA" sz="1800" b="1" dirty="0"/>
              <a:t> інформатики та </a:t>
            </a:r>
            <a:r>
              <a:rPr lang="uk-UA" sz="1800" b="1" dirty="0" err="1"/>
              <a:t>кінезіології</a:t>
            </a:r>
            <a:endParaRPr lang="uk-UA" sz="1800" b="1" dirty="0"/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Стасюк О. М. (227 Фізична терапія, </a:t>
            </a:r>
            <a:r>
              <a:rPr lang="uk-UA" sz="1800" b="1" dirty="0" err="1"/>
              <a:t>ерготерапія</a:t>
            </a:r>
            <a:r>
              <a:rPr lang="uk-UA" sz="1800" b="1" dirty="0"/>
              <a:t>) –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фізичної терапії та </a:t>
            </a:r>
            <a:r>
              <a:rPr lang="uk-UA" sz="1800" b="1" dirty="0" err="1"/>
              <a:t>ерготерапії</a:t>
            </a:r>
            <a:endParaRPr lang="uk-UA" sz="1800" b="1" dirty="0"/>
          </a:p>
          <a:p>
            <a:pPr marL="36000" indent="457200" fontAlgn="base">
              <a:spcBef>
                <a:spcPts val="0"/>
              </a:spcBef>
            </a:pPr>
            <a:r>
              <a:rPr lang="ru-RU" sz="1800" b="1" dirty="0"/>
              <a:t> </a:t>
            </a:r>
            <a:r>
              <a:rPr lang="uk-UA" sz="1800" b="1" dirty="0"/>
              <a:t>Худоба В. В. (242 Туризм) – </a:t>
            </a:r>
            <a:r>
              <a:rPr lang="uk-UA" sz="1800" b="1" dirty="0" err="1"/>
              <a:t>к.геогр.н</a:t>
            </a:r>
            <a:r>
              <a:rPr lang="uk-UA" sz="1800" b="1" dirty="0"/>
              <a:t>., доцент, доцент кафедри туризму</a:t>
            </a:r>
          </a:p>
          <a:p>
            <a:pPr marL="36000" indent="457200" fontAlgn="base">
              <a:spcBef>
                <a:spcPts val="0"/>
              </a:spcBef>
            </a:pPr>
            <a:r>
              <a:rPr lang="ru-RU" sz="1800" b="1" dirty="0"/>
              <a:t> </a:t>
            </a:r>
            <a:r>
              <a:rPr lang="uk-UA" sz="1800" b="1" dirty="0" err="1"/>
              <a:t>Товстоног</a:t>
            </a:r>
            <a:r>
              <a:rPr lang="uk-UA" sz="1800" b="1" dirty="0"/>
              <a:t> О. Ф. – відповідальний за проведення опитувань,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доцент, доцент кафедри атлетичних видів спорту</a:t>
            </a:r>
          </a:p>
          <a:p>
            <a:pPr marL="36000" indent="457200" fontAlgn="base">
              <a:spcBef>
                <a:spcPts val="0"/>
              </a:spcBef>
            </a:pPr>
            <a:r>
              <a:rPr lang="ru-RU" sz="1800" b="1" dirty="0"/>
              <a:t> </a:t>
            </a:r>
            <a:r>
              <a:rPr lang="uk-UA" sz="1800" b="1" dirty="0" err="1"/>
              <a:t>Свістельник</a:t>
            </a:r>
            <a:r>
              <a:rPr lang="uk-UA" sz="1800" b="1" dirty="0"/>
              <a:t> І. Р. – директор бібліотеки ЛДУФК, </a:t>
            </a:r>
            <a:r>
              <a:rPr lang="uk-UA" sz="1800" b="1" dirty="0" err="1"/>
              <a:t>к.фіз.вих</a:t>
            </a:r>
            <a:r>
              <a:rPr lang="uk-UA" sz="1800" b="1" dirty="0"/>
              <a:t>., доцент</a:t>
            </a:r>
          </a:p>
          <a:p>
            <a:pPr marL="36000" indent="457200" fontAlgn="base">
              <a:spcBef>
                <a:spcPts val="0"/>
              </a:spcBef>
            </a:pPr>
            <a:r>
              <a:rPr lang="ru-RU" sz="1800" b="1" dirty="0"/>
              <a:t> </a:t>
            </a:r>
            <a:r>
              <a:rPr lang="uk-UA" sz="1800" b="1" dirty="0"/>
              <a:t>Нікулін А. В. – начальник Управління спорту ЛМР (представник </a:t>
            </a:r>
            <a:r>
              <a:rPr lang="uk-UA" sz="1800" b="1" dirty="0" err="1"/>
              <a:t>стейкхолдерів</a:t>
            </a:r>
            <a:r>
              <a:rPr lang="uk-UA" sz="1800" b="1" dirty="0"/>
              <a:t>)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Присяжнюк Уляна – представник здобувачів освіти (відділ аспірантури)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Леськів Наталя – представник здобувачів освіти (</a:t>
            </a:r>
            <a:r>
              <a:rPr lang="uk-UA" sz="1800" b="1" dirty="0" err="1"/>
              <a:t>ФФКіС</a:t>
            </a:r>
            <a:r>
              <a:rPr lang="uk-UA" sz="1800" b="1" dirty="0"/>
              <a:t>)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Капиця Діана – представник здобувачів освіти (</a:t>
            </a:r>
            <a:r>
              <a:rPr lang="uk-UA" sz="1800" b="1" dirty="0" err="1"/>
              <a:t>ФФТтаЕ</a:t>
            </a:r>
            <a:r>
              <a:rPr lang="uk-UA" sz="1800" b="1" dirty="0"/>
              <a:t>)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/>
              <a:t>Борецький Юрій – представник здобувачів освіти (ФТ)</a:t>
            </a:r>
          </a:p>
          <a:p>
            <a:pPr marL="36000" indent="457200" fontAlgn="base">
              <a:spcBef>
                <a:spcPts val="0"/>
              </a:spcBef>
            </a:pPr>
            <a:r>
              <a:rPr lang="uk-UA" sz="1800" b="1" dirty="0" err="1"/>
              <a:t>Кочут</a:t>
            </a:r>
            <a:r>
              <a:rPr lang="uk-UA" sz="1800" b="1" dirty="0"/>
              <a:t> Діана – представник здобувачів освіти (ФПО)</a:t>
            </a:r>
          </a:p>
          <a:p>
            <a:pPr fontAlgn="base"/>
            <a:endParaRPr lang="uk-UA" sz="1400" b="1" dirty="0"/>
          </a:p>
          <a:p>
            <a:pPr marL="0" indent="0" fontAlgn="base">
              <a:buNone/>
            </a:pPr>
            <a:endParaRPr lang="uk-UA" sz="1600" b="1" dirty="0"/>
          </a:p>
          <a:p>
            <a:endParaRPr lang="uk-UA" sz="700" dirty="0"/>
          </a:p>
        </p:txBody>
      </p:sp>
    </p:spTree>
    <p:extLst>
      <p:ext uri="{BB962C8B-B14F-4D97-AF65-F5344CB8AC3E}">
        <p14:creationId xmlns:p14="http://schemas.microsoft.com/office/powerpoint/2010/main" val="3695346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203BC-58F9-4CA2-9A67-F79479E19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073 – МЕНЕДЖМЕНТ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D26071-6ADD-467E-8B67-A8BC15755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 України (І курс)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https://forms.gle/hJ5UvXpMPY9WCpjb7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Економіка та фінанси підприємств (ІІ курс)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https://forms.gle/dSf7zRHvtokF7mmCA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Ціноутворення (ІІІ курс)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https://forms.gle/xp4ii2cabae6kGyDA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Туризмологія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https://forms.gle/21mim4s7N5uk5u4u5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Курс-трен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інг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-менеджмент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sz="24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https://forms.gle/VKwHM5ogAAZZNE339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3657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066-02BC-412C-B8E9-2F348DFF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227 – ФІЗИЧНА ТЕРАПІЯ, ЕРГОТЕРАПІЯ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9C507-E0A0-4751-93F8-26308F341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Терапевтичні вправи (ІІ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https://forms.gle/3z8FmwdVdJrUAhaX9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Патологічна фізіологія (ІІ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https://forms.gle/PDUjgRXF6j55VDw68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Біолог. хімія рухової активності (ІІ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https://forms.gle/ZH5BK5Y7LvDJKC7z7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ФТ у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нейрореабілітації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https://forms.gle/ZvwQbbrP6ZXXqjCX7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хронічних неспецифічних захворювань сучасності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https://forms.gle/Vc6NcYa9YRZTKHHE9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6365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44869-24BA-48AA-B772-A433567A6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241 – ГОТЕЛЬНО-РЕСТОРАННА СПРАВА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92F5A7-212F-438D-94AA-43E2EC204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Технологія продукції ресторанного господарства (ІІ курс) :</a:t>
            </a:r>
          </a:p>
          <a:p>
            <a:pPr marL="0" indent="0" algn="just">
              <a:buNone/>
            </a:pP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https://forms.gle/7nwuZ1qKy7ydLWjy5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готельно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-ресторанного бізнесу (І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https://forms.gle/C7C3fvumLauUKnkQA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туристичних подорожей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https://forms.gle/fpjHipFA6AdpVHVLA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Сервісологія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https://forms.gle/rw5WoNUVDJyfMgpV9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іжнародна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готельна індустрія»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ru-RU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https://forms.gle/A4ePgfysg9eK7REi9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8362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C8E2F-5F29-4B4B-AB26-FAB4D7B0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242 – ТУРИЗМ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0F88AA-4099-4DF7-9D91-41F7F07E7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краєзнавчо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-туристичної роботи (ІІ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https://forms.gle/rLXa4vhdTwQbkrjV8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 (ІІІ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https://forms.gle/AYzZF2YAs3hi66Ns9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Реклама та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ПТСМ (І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https://forms.gle/W7X9sZnc9x5eMgSL9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Туризмологія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https://forms.gle/5Up1mzK6XhjybxqF8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Геоінформатика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туризмі (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: </a:t>
            </a:r>
            <a:r>
              <a:rPr lang="uk-UA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https://forms.gle/sdDQ35czwh41kond7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3001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789C1-E9A3-41FC-86A8-D4CDEB0D9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DFF35-0E06-4B00-8252-F75C326DB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Загалом проведене опитування щодо якості викладання 48 дисциплін</a:t>
            </a:r>
          </a:p>
        </p:txBody>
      </p:sp>
    </p:spTree>
    <p:extLst>
      <p:ext uri="{BB962C8B-B14F-4D97-AF65-F5344CB8AC3E}">
        <p14:creationId xmlns:p14="http://schemas.microsoft.com/office/powerpoint/2010/main" val="3471952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9F08B-A31D-4F59-9872-D230E5D17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Опитування викладачів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D67FC9-7181-4BC0-B514-1FF9AF1A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122 викладача (12 професорів, 69 доцентів, 11 старших викладачів та 30 викладачів)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середній стаж педагогічної діяльності учасників опитування 15 років. </a:t>
            </a:r>
          </a:p>
          <a:p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більшість викладачів (понад 50%) оцінюють своє ставлення як позитивне, за умови поєднання дистанційного навчання з очними формами роботи, 6 осіб оцінили своє ставлення як негативне, 37 респондентів зазначили, що їх ставлення є негативним, але вони розуміють необхідність використання дистанційного навчання в певних ситуаціях, 16 осіб ставляться до дистанційного навчання позитивно, вважають його сучасною формою забезпечення освітнього процесу.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6048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51B90-3674-488A-87CC-4DA4FF1E0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29D3D-94D3-4A6D-8CCF-200C22AFB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924791"/>
            <a:ext cx="10834255" cy="5252172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думку значної групи респондентів  (59 осіб) дистанційне навчання може ефективно використовуватися як для забезпечення освітнього процесу в семестрі, так і для контролю (поточного, підсумкового) знань студентів. Частина викладачів (25 осіб) вважають доцільним використовувати дистанційне навчання виключно для забезпечення освітнього процесу в семестрі. Використання дистанційного навчання є доцільним для проведення поточного контролю (19 відповідей) чи підсумкового контролю (19 відповідей)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запровадження дистанційного навчання призвело до збільшення витрат робочого часу у переважної більшості викладачів (75%)</a:t>
            </a:r>
          </a:p>
          <a:p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форми організації навчального процесу в дистанційному режимі: лекції, тестування</a:t>
            </a:r>
          </a:p>
          <a:p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відвідуваність занять та якість виконання письмових робіт, на думку більшості викладачів, не змінилися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959051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07FC2-5CB1-4A66-9C04-32DF32E6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63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D180D0-F3BE-4338-9206-B98A3C8CF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491"/>
            <a:ext cx="10515600" cy="5366472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 респондентів вказали, що не мають жодних труднощів з проведенням навчання в дистанційному режимі</a:t>
            </a:r>
          </a:p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основні труднощі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технічні проблеми (якість інтернету, відсутність технічних умов для проведення навчання в онлайн режимі, перебої в роботі сайту дистанційного навчання), низький рівень володіння спеціальними навичками використання ВНС та інших технологій, що забезпечують онлайн навчання, потреба у спеціальних тренінгах з оволодіння цими технологіями; неможливість якісно забезпечити проведення практичних занять, складність комунікації зі студентом, неможливість якісно контролювати самостійність виконання обов’язкових завдань та проходження тестів, низький рівень мотивації студентів, проблеми з наповненням дистанційного курсу робочими матеріалами. Також викладачі вказують, що студенти зловживають можливостями дистанційного навчання, порушують терміни подання і виконання робіт, здають роботи на завершення курсу, що створює додаткове навантаження на викладача під час перевірки цих робіт.   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4197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28EFD-A7B0-4883-ABC6-CE123FB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993"/>
          </a:xfrm>
        </p:spPr>
        <p:txBody>
          <a:bodyPr/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 дистанційного навчання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755D3B-C0EB-4111-B07C-18CECAB74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 поєднувати навчання з тренувальним процесом, участю в змаганнях, професійною діяльністю;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економія часу та мобільність процесу, відповідність умовам карантину;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 залучити більшу кількість студентів та охопити більший обсяг інформації;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дистанційне навчання підвищує рівень самоорганізації студентів;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відповідність сучасним вимогам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діджиталізації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освіти, покращення мобільності викладачів (але не підходить для викладачів старшого віку);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дистанційне навчання дає можливість уникнути черг студентів для здачі робіт, автоматизує облік виконаної роботи, ведення журналу оцінок («відсутність зайвих паперів»),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зручним для студентів, які навчаються за індивідуальним графіком. </a:t>
            </a:r>
          </a:p>
          <a:p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 респондентів (16%) вказали, що </a:t>
            </a: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бачать переваг дистанційного навчання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9987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32475-0000-4FE4-A53F-2715AACC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393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Перспективи покращання дистанційного навчання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74AAA0-14A4-47A3-B75A-89B5964C2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>
            <a:normAutofit fontScale="40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Покращення роботи СДН</a:t>
            </a:r>
            <a:endParaRPr lang="uk-UA" sz="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Уніфікація вимог для усіх кафедр 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</a:t>
            </a:r>
            <a:r>
              <a:rPr lang="uk-UA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роз’яснюючих</a:t>
            </a: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бесід зі студентами та викладачами щодо умов дистанційного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 в університеті посади методиста, який відповідає за дистанційне навчання, до якого можна звернутися, щоб отримати допомогу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Регламентація поєднання дистанційного та очного навчання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 семінарів з обміну досвідом щодо дистанційного навчання в Університеті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занять з вдосконалення навичок у системі дистанційного навчання, запровадження додаткових тренінгів для кожної кафедри.</a:t>
            </a:r>
            <a:endParaRPr lang="uk-U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навчальних </a:t>
            </a:r>
            <a:r>
              <a:rPr lang="uk-UA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вебінарів</a:t>
            </a:r>
            <a:r>
              <a:rPr lang="uk-UA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поширення їх в записі з можливістю переглянути повторно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800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6470E0-0793-4334-A5D7-625D6AFA1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5" y="810491"/>
            <a:ext cx="10291103" cy="5219249"/>
          </a:xfrm>
        </p:spPr>
        <p:txBody>
          <a:bodyPr>
            <a:noAutofit/>
          </a:bodyPr>
          <a:lstStyle/>
          <a:p>
            <a:r>
              <a:rPr lang="uk-UA" sz="4000" b="1" dirty="0"/>
              <a:t>Результати опитування здобувачів освіти</a:t>
            </a:r>
          </a:p>
          <a:p>
            <a:r>
              <a:rPr lang="uk-UA" sz="4000" b="1" dirty="0"/>
              <a:t>Результати опитування викладачів</a:t>
            </a:r>
          </a:p>
          <a:p>
            <a:r>
              <a:rPr lang="uk-UA" sz="4000" b="1" dirty="0"/>
              <a:t>Про вдосконалення Положення про опитування</a:t>
            </a:r>
          </a:p>
          <a:p>
            <a:r>
              <a:rPr lang="uk-UA" sz="4000" b="1" dirty="0"/>
              <a:t>Пропозиції комісії ЛДУФК з моніторингу якості освіти щодо покращення освітнього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9437470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E562E-06FA-4637-912F-EF56263FF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F8DB5-6582-42C6-AFEB-D2B30E275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272"/>
            <a:ext cx="10515600" cy="5661601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Розробити інструкцію з користування сайтом для викладачів і студентів.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Збільшення кількості консультацій для студентів та викладачів (особливо старшого віку) щодо технічних можливостей сайту.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 можливості проводити заняття на ZOOM платформі півтори години (а не 30 хв як у безкоштовній версії).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в роботі різних платформ для забезпечення дистанційного навчання.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Запровадити дистанційні фронтальні контрольні тестування (з лімітованим часом), що змусить студентів краще опрацьовувати навчальний матеріал.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Сувора перевірка наявності дистанційних курсів та їх наповнення, матеріальна винагорода розробникам кращих дистанційних курсів.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Облаштування спеціальних робочих місць, можливість використання ZOOM з сайту університету.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Покращення роботи відділу забезпечення функціонування платформи дистанційного навчання ЛДУФК.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дистанційного навчання в роботі зі студентами-іноземцями та зі студентами з особливими життєвими ситуаціями, за умови виконання ними навчальних планів і жорсткого контролю з боку деканатів та адміністрації.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Вдосконалення розкладу проведення занять з врахуванням поєднання дистанційного та очного навчання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2322501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C717A-4D56-4234-90F5-A20F0371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/>
              <a:t>Пропозиції комісії ЛДУФК з моніторингу якості освіти щодо покращення освітнього процесу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0E1FA-EFA6-47EB-BCE2-9C0369491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sz="3600" dirty="0"/>
              <a:t>Враховувати результати опитування здобувачів освіти та викладачів щодо якості освітнього процесу; вдосконалити технологію проведення опитування </a:t>
            </a:r>
          </a:p>
          <a:p>
            <a:r>
              <a:rPr lang="uk-UA" sz="3600" dirty="0"/>
              <a:t>Продовжити роботу щодо вдосконалення роботи СДН та поєднання в навчальному процесі онлайн та </a:t>
            </a:r>
            <a:r>
              <a:rPr lang="uk-UA" sz="3600" dirty="0" err="1"/>
              <a:t>офлайн</a:t>
            </a:r>
            <a:r>
              <a:rPr lang="uk-UA" sz="3600" dirty="0"/>
              <a:t> режимів</a:t>
            </a:r>
          </a:p>
          <a:p>
            <a:r>
              <a:rPr lang="uk-UA" sz="3600" dirty="0" err="1"/>
              <a:t>Внести</a:t>
            </a:r>
            <a:r>
              <a:rPr lang="uk-UA" sz="3600" dirty="0"/>
              <a:t> зміни в Положення про організацію опитування щодо якості освітньої діяльності у ЛДУФК ім. Івана </a:t>
            </a:r>
            <a:r>
              <a:rPr lang="uk-UA" sz="3600" dirty="0" err="1"/>
              <a:t>Боберського</a:t>
            </a:r>
            <a:endParaRPr lang="uk-UA" sz="3600" dirty="0"/>
          </a:p>
          <a:p>
            <a:r>
              <a:rPr lang="uk-UA" sz="3600" dirty="0"/>
              <a:t>Систематизувати роботу щодо моніторингу освітніх програм</a:t>
            </a:r>
          </a:p>
          <a:p>
            <a:r>
              <a:rPr lang="uk-UA" sz="3600" dirty="0"/>
              <a:t>Продовжити впорядкування </a:t>
            </a:r>
            <a:r>
              <a:rPr lang="uk-UA" sz="3600" dirty="0" err="1"/>
              <a:t>репозитарію</a:t>
            </a:r>
            <a:endParaRPr lang="uk-UA" sz="3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060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23868-47FA-440D-9C20-DE6F8096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/>
              <a:t>Результати опитування здобувачів освіти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794AA4-DDBB-41EE-AAAA-D0DE8A7E9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Опитування щодо якості дистанційного навчання</a:t>
            </a:r>
          </a:p>
          <a:p>
            <a:r>
              <a:rPr lang="uk-UA" dirty="0"/>
              <a:t>Опитування щодо якості освітніх програм</a:t>
            </a:r>
          </a:p>
          <a:p>
            <a:r>
              <a:rPr lang="uk-UA" dirty="0"/>
              <a:t>Опитування щодо якості викладання дисциплін</a:t>
            </a:r>
          </a:p>
        </p:txBody>
      </p:sp>
    </p:spTree>
    <p:extLst>
      <p:ext uri="{BB962C8B-B14F-4D97-AF65-F5344CB8AC3E}">
        <p14:creationId xmlns:p14="http://schemas.microsoft.com/office/powerpoint/2010/main" val="388783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AE0C9B-F84E-4635-8300-5DA4CCD1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18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Arial Black" panose="020B0A04020102020204" pitchFamily="34" charset="0"/>
              </a:rPr>
              <a:t>Опитування щодо якості дистанційного навчання (23.11.2020 – 31.12.2020). 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CEDAD-834C-4F9C-8B59-6D93FBAA4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1520 здобувачів освіти першого (бакалаврського) рівня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219 здобувачів освіти другого (магістерського) рівня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 запитань анкети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понад 70%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респондентів засвідчили, що дистанційне навчання організоване з усіх дисциплін, які вони вивчають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понад 90% респондентів за поєднання кількох платформ дистанційного навчання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йвищий рейтинг має СДН (орієнтовно по 40 % студентів вказують , що сайт достатньо зручний та зручний частково)</a:t>
            </a:r>
            <a:endParaRPr lang="uk-UA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17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01985-3837-47E5-A31F-21A6AC70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01A2FA-1797-4E84-817C-1FC578E56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60% студентів вказали, що в процесі дистанційного навчання достатньою мірою забезпечено зворотній зв’язок з викладачем</a:t>
            </a:r>
          </a:p>
          <a:p>
            <a:r>
              <a:rPr lang="uk-UA" dirty="0"/>
              <a:t>вивчалася думка студентів щодо використання онлайн курсів неформальної освіти. Врахування результатів </a:t>
            </a:r>
            <a:r>
              <a:rPr lang="uk-UA" dirty="0" err="1"/>
              <a:t>неформадбної</a:t>
            </a:r>
            <a:r>
              <a:rPr lang="uk-UA" dirty="0"/>
              <a:t> освіти є перспективним напрямом вдосконалення як он- так і </a:t>
            </a:r>
            <a:r>
              <a:rPr lang="uk-UA" dirty="0" err="1"/>
              <a:t>офлайн</a:t>
            </a:r>
            <a:r>
              <a:rPr lang="uk-UA" dirty="0"/>
              <a:t> навчання</a:t>
            </a:r>
          </a:p>
          <a:p>
            <a:r>
              <a:rPr lang="uk-UA" dirty="0"/>
              <a:t>22% студентів вказали, що не мають проблем з дистанційним навчання. Переважна більшість вказали на проблеми технічного характеру</a:t>
            </a:r>
          </a:p>
          <a:p>
            <a:r>
              <a:rPr lang="uk-UA" dirty="0"/>
              <a:t>найпоширеніша форма організації навчального процесу – лекція. Високий рейтинг мають також тестові завдання, семінарські заняття, есеї, самостійне опрацювання матеріалу (конспекти)</a:t>
            </a:r>
          </a:p>
        </p:txBody>
      </p:sp>
    </p:spTree>
    <p:extLst>
      <p:ext uri="{BB962C8B-B14F-4D97-AF65-F5344CB8AC3E}">
        <p14:creationId xmlns:p14="http://schemas.microsoft.com/office/powerpoint/2010/main" val="361484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F9477-FE08-43F9-A0BB-8E2274B1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F434C-541F-497B-865E-E10E8FBF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Вдосконалення системи дистанційного навчання в сучасних умовах повинно бути зорієнтовані на зменшення відсотка завдань з механічним відтворенням навчального матеріалу,  як то реферати, конспекти тощо (які на теперішній час, на думку студентів є поширеними) та збільшення творчих аналітичних завдань, кількість яких за результатами опитування є малою.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223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3FBA6-1E35-4A25-A3E0-D67D60C4E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F36051-9561-4B51-B16F-F48AD4DDA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42,4 % студентів «задоволені якістю дистанційного навчання» та «частково задоволені якістю дистанційного навчання». Відповідно 15,2 % студентів дали негативну відповідь.</a:t>
            </a:r>
          </a:p>
          <a:p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основні переваги дистанційного навчання: «економія часу», «доступність», «економія грошей», «можливість поєднувати навчання з роботою/тренуваннями», «безпечність» (враховуючи карантинні обмеження), «легше навчатися», «опанування нових навичок», «самовдосконалення». 8% респондентів вказали, що не бачать переваг у дистанційному навчанні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114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A00C7-B4C4-465A-88BF-FEE8945A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Проблеми дистанційного навчання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C9D6EE-AF14-4A9C-96CC-6D6900156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7"/>
            <a:ext cx="11353800" cy="6093835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«технічні проблеми в роботі СДН» , </a:t>
            </a: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малий обсяг документів, які приймає сайт» 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«проблеми з інтернетом»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«недостатній рівень готовності викладачів»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 з усіх дисциплін організоване дистанційне навчання»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 вмію користуватись сайтом»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«погана комунікація з викладачем»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«мало часу на виконання завдань»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«проблеми з оцінюванням»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«труднощів багато, низька ефективність»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 підходить для практичних дисциплін»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«відсутність технічних умов для роботи»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«багато завдань»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«проблеми з розкладом» (при поєднанні дистанційної та очної форми навчання)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«втома від роботи за комп’ютером» </a:t>
            </a:r>
            <a:endParaRPr lang="uk-UA" sz="5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uk-UA" sz="5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«відсутність на сайті календаря з нагадуванням про тести, заліки, іспити, обов’язкові роботи тощо»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8133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11224</TotalTime>
  <Words>2799</Words>
  <Application>Microsoft Office PowerPoint</Application>
  <PresentationFormat>Широкоэкранный</PresentationFormat>
  <Paragraphs>182</Paragraphs>
  <Slides>31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Symbol</vt:lpstr>
      <vt:lpstr>Times New Roman</vt:lpstr>
      <vt:lpstr>Тема Office</vt:lpstr>
      <vt:lpstr> Діяльність комісії ЛДУФК ім. Івана Боберського  з моніторингу якості освіти  (2020-2021 н.р.) </vt:lpstr>
      <vt:lpstr>Склад комісії</vt:lpstr>
      <vt:lpstr>Презентация PowerPoint</vt:lpstr>
      <vt:lpstr>Результати опитування здобувачів освіти</vt:lpstr>
      <vt:lpstr>Опитування щодо якості дистанційного навчання (23.11.2020 – 31.12.2020).  </vt:lpstr>
      <vt:lpstr>Презентация PowerPoint</vt:lpstr>
      <vt:lpstr>Презентация PowerPoint</vt:lpstr>
      <vt:lpstr>Презентация PowerPoint</vt:lpstr>
      <vt:lpstr>Проблеми дистанційного навчання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014.11 – СЕРЕДНЯ ОСВІТА (ФІЗИЧНА КУЛЬТУРА) </vt:lpstr>
      <vt:lpstr>017 – ФІЗИЧНА КУЛЬТУРА І СПОРТ </vt:lpstr>
      <vt:lpstr>017 – ФІЗИЧНА КУЛЬТУРА РІЗНИХ ГРУП НАСЕЛЕННЯ </vt:lpstr>
      <vt:lpstr>017 – ФІЗКУЛЬТУНО-СПОРТИВНА РЕАБІЛІТАЦІЯ </vt:lpstr>
      <vt:lpstr>017 – ФІТНЕС І РЕКРЕАЦІЯ </vt:lpstr>
      <vt:lpstr>024 – ХОРЕОГРАФІЯ </vt:lpstr>
      <vt:lpstr>073 – МЕНЕДЖМЕНТ </vt:lpstr>
      <vt:lpstr>227 – ФІЗИЧНА ТЕРАПІЯ, ЕРГОТЕРАПІЯ </vt:lpstr>
      <vt:lpstr>241 – ГОТЕЛЬНО-РЕСТОРАННА СПРАВА </vt:lpstr>
      <vt:lpstr>242 – ТУРИЗМ </vt:lpstr>
      <vt:lpstr>Презентация PowerPoint</vt:lpstr>
      <vt:lpstr>Опитування викладачів</vt:lpstr>
      <vt:lpstr>Презентация PowerPoint</vt:lpstr>
      <vt:lpstr>Презентация PowerPoint</vt:lpstr>
      <vt:lpstr>Переваги дистанційного навчання </vt:lpstr>
      <vt:lpstr>Перспективи покращання дистанційного навчання</vt:lpstr>
      <vt:lpstr>Презентация PowerPoint</vt:lpstr>
      <vt:lpstr>Пропозиції комісії ЛДУФК з моніторингу якості освіти щодо покращення освітнього процесу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Діяльність комісії ЛДУФК ім. Івана Боберського  з моніторингу якості освіти  (2020-2021 н.р.) </dc:title>
  <dc:creator>Пользователь Windows</dc:creator>
  <cp:lastModifiedBy>Пользователь Windows</cp:lastModifiedBy>
  <cp:revision>24</cp:revision>
  <dcterms:created xsi:type="dcterms:W3CDTF">2021-06-20T21:49:20Z</dcterms:created>
  <dcterms:modified xsi:type="dcterms:W3CDTF">2021-06-28T16:53:29Z</dcterms:modified>
</cp:coreProperties>
</file>